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4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3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0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3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5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0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1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2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9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9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1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2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0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CCBC2-435C-2D4B-A497-E57E18A88275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ABC85-788F-2E4F-B1FA-30DB717E2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9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1228" y="154236"/>
            <a:ext cx="8229600" cy="1707615"/>
          </a:xfrm>
        </p:spPr>
        <p:txBody>
          <a:bodyPr>
            <a:normAutofit fontScale="90000"/>
          </a:bodyPr>
          <a:lstStyle/>
          <a:p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ASSOCIATION OF JERSEY CHARITIES</a:t>
            </a:r>
            <a:br>
              <a:rPr lang="en-US" sz="2800" dirty="0" smtClean="0"/>
            </a:br>
            <a:r>
              <a:rPr lang="en-US" sz="2800" dirty="0" smtClean="0"/>
              <a:t>OBJECTIVES 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199" y="1861851"/>
            <a:ext cx="8543581" cy="4847421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>
                <a:effectLst/>
              </a:rPr>
              <a:t>To encourage and facilitate charitable and community work in Jersey. </a:t>
            </a:r>
          </a:p>
          <a:p>
            <a:pPr marL="0" indent="0">
              <a:buNone/>
            </a:pPr>
            <a:r>
              <a:rPr lang="en-US" sz="6400" dirty="0" smtClean="0"/>
              <a:t>=</a:t>
            </a:r>
            <a:endParaRPr lang="en-US" sz="6400" dirty="0"/>
          </a:p>
          <a:p>
            <a:pPr marL="0" indent="0">
              <a:buNone/>
            </a:pPr>
            <a:r>
              <a:rPr lang="en-US" sz="6400" dirty="0" smtClean="0"/>
              <a:t>the </a:t>
            </a:r>
            <a:r>
              <a:rPr lang="en-US" sz="6400" dirty="0"/>
              <a:t>relief of poverty, 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the </a:t>
            </a:r>
            <a:r>
              <a:rPr lang="en-US" sz="6400" dirty="0"/>
              <a:t>advancement of education, 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the </a:t>
            </a:r>
            <a:r>
              <a:rPr lang="en-US" sz="6400" dirty="0"/>
              <a:t>advancement of religion, 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relief </a:t>
            </a:r>
            <a:r>
              <a:rPr lang="en-US" sz="6400" dirty="0"/>
              <a:t>of or </a:t>
            </a:r>
            <a:r>
              <a:rPr lang="en-US" sz="6400" dirty="0" smtClean="0"/>
              <a:t>research </a:t>
            </a:r>
            <a:r>
              <a:rPr lang="en-US" sz="6400" dirty="0"/>
              <a:t>into ill health 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or </a:t>
            </a:r>
            <a:r>
              <a:rPr lang="en-US" sz="6400" dirty="0"/>
              <a:t>any other purpose beneficial to the community not falling within the preceding heads.</a:t>
            </a:r>
            <a:endParaRPr lang="en-US" sz="6400" dirty="0" smtClean="0"/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dirty="0" smtClean="0">
                <a:effectLst/>
              </a:rPr>
              <a:t>ORIGINS:</a:t>
            </a:r>
          </a:p>
          <a:p>
            <a:pPr marL="0" indent="0">
              <a:buNone/>
            </a:pPr>
            <a:r>
              <a:rPr lang="en-US" sz="6400" dirty="0" smtClean="0"/>
              <a:t>STATUTE OF ELIZABETH 1601</a:t>
            </a:r>
          </a:p>
          <a:p>
            <a:pPr marL="0" indent="0">
              <a:buNone/>
            </a:pPr>
            <a:r>
              <a:rPr lang="en-US" sz="6400" dirty="0" smtClean="0">
                <a:effectLst/>
              </a:rPr>
              <a:t>CASE LAW</a:t>
            </a:r>
          </a:p>
          <a:p>
            <a:pPr marL="0" indent="0">
              <a:buNone/>
            </a:pPr>
            <a:r>
              <a:rPr lang="en-US" sz="6400" dirty="0" smtClean="0"/>
              <a:t>AND</a:t>
            </a:r>
          </a:p>
          <a:p>
            <a:pPr marL="0" indent="0">
              <a:buNone/>
            </a:pPr>
            <a:r>
              <a:rPr lang="en-US" sz="6400" dirty="0" smtClean="0">
                <a:effectLst/>
              </a:rPr>
              <a:t>In </a:t>
            </a:r>
            <a:r>
              <a:rPr lang="en-US" sz="6400" i="1" dirty="0" smtClean="0">
                <a:effectLst/>
              </a:rPr>
              <a:t>Commissioners for Special Purposes of the Income Tax v. </a:t>
            </a:r>
            <a:r>
              <a:rPr lang="en-US" sz="6400" i="1" dirty="0" err="1" smtClean="0">
                <a:effectLst/>
              </a:rPr>
              <a:t>Pemsel</a:t>
            </a:r>
            <a:r>
              <a:rPr lang="en-US" sz="6400" dirty="0" smtClean="0">
                <a:effectLst/>
              </a:rPr>
              <a:t>, [1891] A.C. 531 (H.L.). </a:t>
            </a:r>
            <a:r>
              <a:rPr lang="en-US" sz="6400" i="1" dirty="0" smtClean="0">
                <a:effectLst/>
              </a:rPr>
              <a:t>("</a:t>
            </a:r>
            <a:r>
              <a:rPr lang="en-US" sz="6400" i="1" dirty="0" err="1" smtClean="0">
                <a:effectLst/>
              </a:rPr>
              <a:t>Pemsel</a:t>
            </a:r>
            <a:r>
              <a:rPr lang="en-US" sz="6400" i="1" dirty="0" smtClean="0">
                <a:effectLst/>
              </a:rPr>
              <a:t>") </a:t>
            </a:r>
            <a:r>
              <a:rPr lang="en-US" sz="6400" dirty="0" smtClean="0">
                <a:effectLst/>
              </a:rPr>
              <a:t>the </a:t>
            </a:r>
            <a:r>
              <a:rPr lang="en-US" sz="6400" i="1" dirty="0" smtClean="0">
                <a:effectLst/>
              </a:rPr>
              <a:t>Statute of Charitable Uses </a:t>
            </a:r>
            <a:r>
              <a:rPr lang="en-US" sz="6400" dirty="0" smtClean="0">
                <a:effectLst/>
              </a:rPr>
              <a:t>was broken down into four headings under which a charitable purpose must fall. They are: (1) the relief of poverty; (2) the advancement of education; (3) the advancement of religion; and (4) certain other purposes beneficial to the community. If a charity’s "purpose" does not fall within one of these four headings, the charity cannot receive the benefit (i.e. tax free status and ability to give tax receipts) of being officially registered as a charity under the </a:t>
            </a:r>
            <a:r>
              <a:rPr lang="en-US" sz="6400" i="1" dirty="0" smtClean="0">
                <a:effectLst/>
              </a:rPr>
              <a:t>Income Tax Act</a:t>
            </a:r>
            <a:r>
              <a:rPr lang="en-US" sz="6400" dirty="0" smtClean="0">
                <a:effectLst/>
              </a:rPr>
              <a:t>.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 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78" y="154237"/>
            <a:ext cx="3266502" cy="57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CHARITIES (JERSEY) LAW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510530" cy="5159432"/>
          </a:xfrm>
        </p:spPr>
        <p:txBody>
          <a:bodyPr>
            <a:noAutofit/>
          </a:bodyPr>
          <a:lstStyle/>
          <a:p>
            <a:r>
              <a:rPr lang="en-US" sz="1400" dirty="0" smtClean="0"/>
              <a:t>(1)     For the purposes of this Law, the charitable purposes are –</a:t>
            </a:r>
          </a:p>
          <a:p>
            <a:r>
              <a:rPr lang="en-US" sz="1400" dirty="0" smtClean="0"/>
              <a:t>(a)     the prevention or relief of poverty;</a:t>
            </a:r>
          </a:p>
          <a:p>
            <a:r>
              <a:rPr lang="en-US" sz="1400" dirty="0" smtClean="0"/>
              <a:t>(b)     the advancement of education;</a:t>
            </a:r>
          </a:p>
          <a:p>
            <a:r>
              <a:rPr lang="en-US" sz="1400" dirty="0" smtClean="0"/>
              <a:t>(c)     the advancement of religion;</a:t>
            </a:r>
          </a:p>
          <a:p>
            <a:r>
              <a:rPr lang="en-US" sz="1400" dirty="0" smtClean="0"/>
              <a:t>(d)     the advancement of health;</a:t>
            </a:r>
          </a:p>
          <a:p>
            <a:r>
              <a:rPr lang="en-US" sz="1400" dirty="0" smtClean="0"/>
              <a:t>(e)     the saving of lives;</a:t>
            </a:r>
          </a:p>
          <a:p>
            <a:r>
              <a:rPr lang="en-US" sz="1400" dirty="0" smtClean="0"/>
              <a:t>(f)      the advancement of citizenship or community development;</a:t>
            </a:r>
          </a:p>
          <a:p>
            <a:r>
              <a:rPr lang="en-US" sz="1400" dirty="0" smtClean="0"/>
              <a:t>(g)     the advancement of the arts, heritage, culture or science;</a:t>
            </a:r>
          </a:p>
          <a:p>
            <a:r>
              <a:rPr lang="en-US" sz="1400" dirty="0" smtClean="0"/>
              <a:t>(h)     the advancement of public participation in sport;</a:t>
            </a:r>
          </a:p>
          <a:p>
            <a:r>
              <a:rPr lang="en-US" sz="1400" dirty="0" smtClean="0"/>
              <a:t>(</a:t>
            </a:r>
            <a:r>
              <a:rPr lang="en-US" sz="1400" dirty="0" err="1" smtClean="0"/>
              <a:t>i</a:t>
            </a:r>
            <a:r>
              <a:rPr lang="en-US" sz="1400" dirty="0" smtClean="0"/>
              <a:t>)      the provision of recreational facilities, or the </a:t>
            </a:r>
            <a:r>
              <a:rPr lang="en-US" sz="1400" dirty="0" err="1" smtClean="0"/>
              <a:t>organisation</a:t>
            </a:r>
            <a:r>
              <a:rPr lang="en-US" sz="1400" dirty="0" smtClean="0"/>
              <a:t> of recreational activities, with the object of improving the conditions of life for the persons for whom the facilities or activities are primarily intended;</a:t>
            </a:r>
          </a:p>
          <a:p>
            <a:r>
              <a:rPr lang="en-US" sz="1400" dirty="0" smtClean="0"/>
              <a:t>(j)      the advancement of human rights, conflict resolution or reconciliation;</a:t>
            </a:r>
          </a:p>
          <a:p>
            <a:r>
              <a:rPr lang="en-US" sz="1400" dirty="0" smtClean="0"/>
              <a:t>(k)     the promotion of religious or racial harmony;</a:t>
            </a:r>
          </a:p>
          <a:p>
            <a:r>
              <a:rPr lang="en-US" sz="1400" dirty="0" smtClean="0"/>
              <a:t>(l)      the promotion of equality and diversity;</a:t>
            </a:r>
          </a:p>
          <a:p>
            <a:r>
              <a:rPr lang="en-US" sz="1400" dirty="0" smtClean="0"/>
              <a:t>(m)    the advancement of environmental protection or improvement;</a:t>
            </a:r>
          </a:p>
          <a:p>
            <a:r>
              <a:rPr lang="en-US" sz="1400" dirty="0" smtClean="0"/>
              <a:t>(n)     the relief of those in need by reason of age, ill-health, disability, financial hardship or other disadvantage;</a:t>
            </a:r>
          </a:p>
          <a:p>
            <a:r>
              <a:rPr lang="en-US" sz="1400" dirty="0" smtClean="0"/>
              <a:t>(o)     the advancement of animal welfare;</a:t>
            </a:r>
          </a:p>
          <a:p>
            <a:r>
              <a:rPr lang="en-US" sz="1400" dirty="0" smtClean="0"/>
              <a:t>(p)     any other purpose that may reasonably be regarded as analogous to any of the purposes listed in sub-paragraphs (a) to (o).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952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Desdemona"/>
              </a:rPr>
              <a:t>Vive La </a:t>
            </a:r>
            <a:r>
              <a:rPr lang="en-US" dirty="0" err="1" smtClean="0">
                <a:latin typeface="Desdemona"/>
              </a:rPr>
              <a:t>Différence</a:t>
            </a:r>
            <a:endParaRPr lang="en-US" dirty="0" smtClean="0">
              <a:latin typeface="Desdemona"/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OR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MIND THE GAP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02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AJC - A MEMBERS’ ORGANISATION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200" dirty="0" smtClean="0"/>
              <a:t>NOT ALL CHARITIES ARE MEMBERS NOW</a:t>
            </a:r>
          </a:p>
          <a:p>
            <a:r>
              <a:rPr lang="en-US" sz="4200" dirty="0" smtClean="0"/>
              <a:t>Restricted by our constitution and the law (lack of)</a:t>
            </a:r>
          </a:p>
          <a:p>
            <a:endParaRPr lang="en-US" sz="4200" dirty="0" smtClean="0"/>
          </a:p>
          <a:p>
            <a:pPr marL="0" indent="0">
              <a:buNone/>
            </a:pPr>
            <a:r>
              <a:rPr lang="en-US" sz="4200" dirty="0" smtClean="0"/>
              <a:t>THE FUTURE:</a:t>
            </a:r>
            <a:endParaRPr lang="en-US" sz="4200" dirty="0"/>
          </a:p>
          <a:p>
            <a:pPr marL="0" indent="0">
              <a:buNone/>
            </a:pPr>
            <a:r>
              <a:rPr lang="en-US" sz="4200" dirty="0" smtClean="0"/>
              <a:t>Not all charities may be eligible or want to join</a:t>
            </a:r>
          </a:p>
          <a:p>
            <a:r>
              <a:rPr lang="en-US" sz="4200" dirty="0" smtClean="0"/>
              <a:t>AJC has specific membership criteria</a:t>
            </a:r>
          </a:p>
          <a:p>
            <a:r>
              <a:rPr lang="en-US" sz="4200" dirty="0" smtClean="0"/>
              <a:t>Our current constitution limits us to benefitting the people and Island of Jersey – as does our Lottery profits funding-</a:t>
            </a:r>
          </a:p>
          <a:p>
            <a:r>
              <a:rPr lang="en-GB" sz="4200" dirty="0"/>
              <a:t>lottery profits will have to be </a:t>
            </a:r>
            <a:r>
              <a:rPr lang="en-GB" sz="4200" dirty="0" smtClean="0"/>
              <a:t>made </a:t>
            </a:r>
            <a:r>
              <a:rPr lang="en-GB" sz="4200" dirty="0"/>
              <a:t>available to the wider voluntary sector, not just to a restricted members club</a:t>
            </a:r>
            <a:endParaRPr lang="en-US" sz="4200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86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Does the AJC have a future?</a:t>
            </a:r>
          </a:p>
          <a:p>
            <a:r>
              <a:rPr lang="en-US" dirty="0" smtClean="0"/>
              <a:t>Does the AJC need to change?</a:t>
            </a:r>
          </a:p>
          <a:p>
            <a:pPr marL="0" indent="0">
              <a:buNone/>
            </a:pPr>
            <a:r>
              <a:rPr lang="en-US" dirty="0" smtClean="0"/>
              <a:t> - If so: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Should we be a members’ </a:t>
            </a:r>
            <a:r>
              <a:rPr lang="en-US" dirty="0" err="1" smtClean="0"/>
              <a:t>organisation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What should our future purpose be?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How can we protect members and past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funding?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How can we secure future funding?</a:t>
            </a:r>
          </a:p>
          <a:p>
            <a:pPr marL="0" indent="0">
              <a:buNone/>
            </a:pPr>
            <a:r>
              <a:rPr lang="en-US" dirty="0" smtClean="0"/>
              <a:t>	     Is the Executive Committee ‘up to task’?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9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uperman_Action_976_Gary_Frank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221" r="-712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2116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ANDREW HIND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r>
              <a:rPr lang="en-US" sz="2400" dirty="0" smtClean="0"/>
              <a:t>Professor of charity governance and finance, Cass Business School</a:t>
            </a:r>
          </a:p>
          <a:p>
            <a:r>
              <a:rPr lang="en-US" sz="2400" dirty="0" smtClean="0"/>
              <a:t>Executive editor and board director Civil Society Media </a:t>
            </a:r>
          </a:p>
          <a:p>
            <a:r>
              <a:rPr lang="en-US" sz="2400" dirty="0" smtClean="0"/>
              <a:t>Chief Executive</a:t>
            </a:r>
            <a:r>
              <a:rPr lang="en-US" sz="2400" dirty="0"/>
              <a:t> </a:t>
            </a:r>
            <a:r>
              <a:rPr lang="en-US" sz="2400" dirty="0" smtClean="0"/>
              <a:t>Charity Commission for England and Wales 2004 – 2010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86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IS THE START OF A CONSULTATION PROCESS</a:t>
            </a:r>
          </a:p>
          <a:p>
            <a:r>
              <a:rPr lang="en-US" dirty="0" smtClean="0"/>
              <a:t>Consultant’s initial report</a:t>
            </a:r>
          </a:p>
          <a:p>
            <a:r>
              <a:rPr lang="en-US" dirty="0" smtClean="0"/>
              <a:t>Further enquiries with stakeholders</a:t>
            </a:r>
          </a:p>
          <a:p>
            <a:r>
              <a:rPr lang="en-US" dirty="0" smtClean="0"/>
              <a:t>Best options to be put to members</a:t>
            </a:r>
          </a:p>
          <a:p>
            <a:pPr lvl="1"/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Discussions</a:t>
            </a:r>
          </a:p>
          <a:p>
            <a:pPr lvl="1"/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EGM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9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189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Desdemona</vt:lpstr>
      <vt:lpstr>Office Theme</vt:lpstr>
      <vt:lpstr>  ASSOCIATION OF JERSEY CHARITIES OBJECTIVES </vt:lpstr>
      <vt:lpstr>CHARITIES (JERSEY) LAW 2014</vt:lpstr>
      <vt:lpstr>PowerPoint Presentation</vt:lpstr>
      <vt:lpstr>AJC - A MEMBERS’ ORGANISATION</vt:lpstr>
      <vt:lpstr>QUESTIONS</vt:lpstr>
      <vt:lpstr>PowerPoint Presentation</vt:lpstr>
      <vt:lpstr>ANDREW HIND</vt:lpstr>
      <vt:lpstr>YOUR ASSOCIATION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OF JERSEY CHARITIES OBJECTIVES AND MEANING</dc:title>
  <dc:creator>Elizabeth Le Poidevin</dc:creator>
  <cp:lastModifiedBy>Lyn Wilton</cp:lastModifiedBy>
  <cp:revision>14</cp:revision>
  <dcterms:created xsi:type="dcterms:W3CDTF">2017-07-11T14:23:14Z</dcterms:created>
  <dcterms:modified xsi:type="dcterms:W3CDTF">2017-07-13T08:39:35Z</dcterms:modified>
</cp:coreProperties>
</file>